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38"/>
  </p:notesMasterIdLst>
  <p:handoutMasterIdLst>
    <p:handoutMasterId r:id="rId39"/>
  </p:handoutMasterIdLst>
  <p:sldIdLst>
    <p:sldId id="389" r:id="rId2"/>
    <p:sldId id="478" r:id="rId3"/>
    <p:sldId id="398" r:id="rId4"/>
    <p:sldId id="458" r:id="rId5"/>
    <p:sldId id="459" r:id="rId6"/>
    <p:sldId id="485" r:id="rId7"/>
    <p:sldId id="484" r:id="rId8"/>
    <p:sldId id="486" r:id="rId9"/>
    <p:sldId id="488" r:id="rId10"/>
    <p:sldId id="487" r:id="rId11"/>
    <p:sldId id="489" r:id="rId12"/>
    <p:sldId id="490" r:id="rId13"/>
    <p:sldId id="491" r:id="rId14"/>
    <p:sldId id="492" r:id="rId15"/>
    <p:sldId id="493" r:id="rId16"/>
    <p:sldId id="496" r:id="rId17"/>
    <p:sldId id="497" r:id="rId18"/>
    <p:sldId id="498" r:id="rId19"/>
    <p:sldId id="499" r:id="rId20"/>
    <p:sldId id="500" r:id="rId21"/>
    <p:sldId id="501" r:id="rId22"/>
    <p:sldId id="502" r:id="rId23"/>
    <p:sldId id="503" r:id="rId24"/>
    <p:sldId id="504" r:id="rId25"/>
    <p:sldId id="505" r:id="rId26"/>
    <p:sldId id="506" r:id="rId27"/>
    <p:sldId id="507" r:id="rId28"/>
    <p:sldId id="508" r:id="rId29"/>
    <p:sldId id="509" r:id="rId30"/>
    <p:sldId id="510" r:id="rId31"/>
    <p:sldId id="511" r:id="rId32"/>
    <p:sldId id="512" r:id="rId33"/>
    <p:sldId id="513" r:id="rId34"/>
    <p:sldId id="514" r:id="rId35"/>
    <p:sldId id="515" r:id="rId36"/>
    <p:sldId id="394" r:id="rId37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BDD"/>
    <a:srgbClr val="FFD9D9"/>
    <a:srgbClr val="F8E4F1"/>
    <a:srgbClr val="F68E38"/>
    <a:srgbClr val="DD75BA"/>
    <a:srgbClr val="FFCCCC"/>
    <a:srgbClr val="DC72B9"/>
    <a:srgbClr val="44A9C4"/>
    <a:srgbClr val="F6DAED"/>
    <a:srgbClr val="FF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2798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1-2-2(4&#52264;%20&#49328;&#50629;&#54785;&#47749;&#44284;%20&#48120;&#47000;%20&#49324;&#54924;).pptx#-1,5,PowerPoint &#54532;&#47112;&#51232;&#53580;&#51060;&#49496;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2" y="4540932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빅데이터와 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algn="ctr">
              <a:spcBef>
                <a:spcPts val="0"/>
              </a:spcBef>
              <a:defRPr/>
            </a:pPr>
            <a:r>
              <a:rPr kumimoji="0" lang="en-US" altLang="ko-KR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4</a:t>
            </a:r>
            <a:r>
              <a:rPr kumimoji="0" lang="ko-KR" altLang="en-US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차 산업혁명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dirty="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Ⅰ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0" y="4509120"/>
            <a:ext cx="2922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4</a:t>
            </a:r>
            <a:r>
              <a:rPr lang="ko-KR" altLang="en-US" b="1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차 산업혁명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2" y="5137767"/>
            <a:ext cx="4570482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4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차 산업혁명의 이해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2" y="5641823"/>
            <a:ext cx="533992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4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차 산업혁명과 매래 사회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3" y="6401222"/>
            <a:ext cx="1176091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26~33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409919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산업혁명의 특징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3836948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사람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사물 등 객체 간의 상호 연결성이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확장됨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실시간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데이터 공유가 질적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양적으로 크게 확대됨을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의미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정보통신기술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(ICT)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을 기반으로 하는 사물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인터넷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(IoT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만물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인터넷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(IoE)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을 이용한 인간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인간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인간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사물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사물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사물을 대상으로 한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초연결성이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기하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급수적으로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증가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50570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</a:t>
            </a:r>
            <a:r>
              <a:rPr kumimoji="0" lang="ko-KR" altLang="en-US" sz="2800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초연결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(Hyper-Connectivity)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447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409919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산업혁명의 특징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3836948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다양한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분야에서 인간의 두뇌를 뛰어넘는 지적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능력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인간보다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단순히 계산을 더 잘한다는 정보 능력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뿐만 아니라 과학 기술의 창조성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일반적인 분야의 지식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사회적인 능력에서 앞선다는 것을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의미</a:t>
            </a:r>
            <a:endParaRPr kumimoji="0" lang="en-US" altLang="ko-KR" sz="3000" spc="-1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인공지능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(AI)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과 빅데이터의 결합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연계에 기반하여 기술과 산업 구조의 초지능화가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강화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4907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초지능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(Hyper-Intelligence)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445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409919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산업혁명의 특징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2734082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초연결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환경의 조성으로 이전에는 생각할 수 없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었던 서로 다른 기술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산업 간 결합이 촉진되어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 새로운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융합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산업 출현이 촉진됨을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의미</a:t>
            </a:r>
            <a:endParaRPr kumimoji="0" lang="en-US" altLang="ko-KR" sz="3000" spc="-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초연결’ 및 ‘초지능’에 기반하여 기술 간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산업 간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사물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인간 간의 경계가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사라지는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‘대융합’의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시대</a:t>
            </a:r>
            <a:endParaRPr kumimoji="0" lang="en-US" altLang="ko-KR" sz="3000" spc="-15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5344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2800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초융합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(Hyper-Convergence)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276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409919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산업혁명의 특징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3" name="직사각형 20"/>
          <p:cNvSpPr>
            <a:spLocks noChangeArrowheads="1"/>
          </p:cNvSpPr>
          <p:nvPr/>
        </p:nvSpPr>
        <p:spPr bwMode="auto">
          <a:xfrm>
            <a:off x="611560" y="6197242"/>
            <a:ext cx="3621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ko-KR" altLang="en-US" sz="2000" smtClean="0">
                <a:effectLst/>
                <a:latin typeface="+mn-ea"/>
                <a:ea typeface="+mn-ea"/>
              </a:rPr>
              <a:t>초시대의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effectLst/>
                <a:latin typeface="+mn-ea"/>
                <a:ea typeface="+mn-ea"/>
              </a:rPr>
              <a:t>특징과 관련 기술 </a:t>
            </a: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</a:rPr>
              <a:t>▶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94744"/>
            <a:ext cx="5040000" cy="503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13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79197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주요국 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 추진 현황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주요국은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글로벌 경제의 저성장 기조 지속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생산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성 하락이라는 대내외 환경 변화에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대응하기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위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해 제조업 혁신 중심의 산업 경쟁력 강화 전략을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발표하며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차 산업혁명을 이끌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미래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산업 발굴에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 뛰어들고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7497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79197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주요국 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 추진 현황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7848872" cy="383694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미국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첨단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제조업 파트너십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(AMP)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프로그램과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 첨단 제조업 국가 전략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수립</a:t>
            </a:r>
            <a:endParaRPr kumimoji="0" lang="en-US" altLang="ko-KR" sz="3000" spc="-1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독일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Industry 4.0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스마트 공장’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일본은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산업 부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흥 전략</a:t>
            </a:r>
            <a:endParaRPr kumimoji="0" lang="en-US" altLang="ko-KR" sz="3000" spc="-19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중국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중국 제조 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2025’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를 발표하고 약점 극복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강점 활용 개념의 국가별 여건에 맞는 대응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전략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 구사</a:t>
            </a:r>
            <a:endParaRPr kumimoji="0" lang="en-US" altLang="ko-KR" sz="3000" spc="-19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486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79197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주요국 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 추진 현황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3094"/>
              </p:ext>
            </p:extLst>
          </p:nvPr>
        </p:nvGraphicFramePr>
        <p:xfrm>
          <a:off x="162776" y="2340064"/>
          <a:ext cx="882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824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8011176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</a:tblGrid>
              <a:tr h="5023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구분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주요 내용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1302011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미국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첨단 제조업 파트너십</a:t>
                      </a: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(AMP), 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첨단 제조업을 위한 국가 전략 수립 </a:t>
                      </a:r>
                    </a:p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첨단 제조 혁신을 통해 국가 경쟁력 강화 및 일자리 창출</a:t>
                      </a:r>
                      <a:r>
                        <a:rPr lang="en-US" altLang="ko-KR" sz="22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경제 활성화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spc="-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2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플랫폼 및 클라우드 컴퓨팅 기술력을 기반으로 제조 경쟁력 강화</a:t>
                      </a:r>
                      <a:endParaRPr lang="ko-KR" altLang="en-US" sz="22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1795603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독일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제조업의 주도권을 이어가기 위해 ‘</a:t>
                      </a: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Industry 4.0’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을 발표 </a:t>
                      </a:r>
                    </a:p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•ICT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와 제조업의 융합</a:t>
                      </a: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국가 간 표준화를 통한 스마트 공장 추진 </a:t>
                      </a:r>
                    </a:p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en-US" altLang="ko-KR" sz="22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ICT </a:t>
                      </a:r>
                      <a:r>
                        <a:rPr lang="ko-KR" altLang="en-US" sz="22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약점을 보완</a:t>
                      </a:r>
                      <a:r>
                        <a:rPr lang="en-US" altLang="ko-KR" sz="22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제조 스마트화</a:t>
                      </a:r>
                      <a:r>
                        <a:rPr lang="en-US" altLang="ko-KR" sz="22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표준화를 통한 제조 경쟁력 확보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집중 </a:t>
                      </a: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</a:tbl>
          </a:graphicData>
        </a:graphic>
      </p:graphicFrame>
      <p:sp>
        <p:nvSpPr>
          <p:cNvPr id="13" name="직사각형 20"/>
          <p:cNvSpPr>
            <a:spLocks noChangeArrowheads="1"/>
          </p:cNvSpPr>
          <p:nvPr/>
        </p:nvSpPr>
        <p:spPr bwMode="auto">
          <a:xfrm>
            <a:off x="1662806" y="6093296"/>
            <a:ext cx="58272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주요국의 </a:t>
            </a:r>
            <a:r>
              <a:rPr lang="en-US" altLang="ko-KR" sz="2000" smtClean="0">
                <a:effectLst/>
                <a:latin typeface="+mn-ea"/>
                <a:ea typeface="+mn-ea"/>
              </a:rPr>
              <a:t>4</a:t>
            </a:r>
            <a:r>
              <a:rPr lang="ko-KR" altLang="en-US" sz="2000" smtClean="0">
                <a:effectLst/>
                <a:latin typeface="+mn-ea"/>
                <a:ea typeface="+mn-ea"/>
              </a:rPr>
              <a:t>차 산업혁명 산업 경쟁력 강화 전략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673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5791970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주요국 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 추진 현황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050820"/>
              </p:ext>
            </p:extLst>
          </p:nvPr>
        </p:nvGraphicFramePr>
        <p:xfrm>
          <a:off x="162776" y="2340064"/>
          <a:ext cx="882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824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8011176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</a:tblGrid>
              <a:tr h="4997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구분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주요 내용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1304634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중국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혁신형 고부가 산업으로의 재편을 위해 ‘중국 제조 </a:t>
                      </a: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2025’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를 발표 </a:t>
                      </a:r>
                    </a:p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•30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년 후 제조업 선도국가 지위 확립 목표 </a:t>
                      </a:r>
                    </a:p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제조업을 넘어 </a:t>
                      </a: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ICT 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분야에서도 경쟁력 확보 추구</a:t>
                      </a: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981721"/>
                  </a:ext>
                </a:extLst>
              </a:tr>
              <a:tr h="1795603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일본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일본 산업 부흥 전략</a:t>
                      </a: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산업 경쟁력 강화법</a:t>
                      </a: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로봇 신전략 등 수립 </a:t>
                      </a:r>
                    </a:p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비교 우위 산업 발굴</a:t>
                      </a:r>
                      <a:r>
                        <a:rPr lang="en-US" altLang="ko-KR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신시장 창출</a:t>
                      </a:r>
                      <a:r>
                        <a:rPr lang="en-US" altLang="ko-KR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인재 육성 및 확보 체계 개혁</a:t>
                      </a:r>
                      <a:r>
                        <a:rPr lang="en-US" altLang="ko-KR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9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지역</a:t>
                      </a:r>
                      <a:r>
                        <a:rPr lang="ko-KR" altLang="en-US" sz="2200" b="0" i="0" u="none" strike="noStrike" kern="1200" spc="-5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혁신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lnSpc>
                          <a:spcPts val="2800"/>
                        </a:lnSpc>
                      </a:pP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로봇과 </a:t>
                      </a:r>
                      <a:r>
                        <a:rPr lang="en-US" altLang="ko-KR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IoT </a:t>
                      </a:r>
                      <a:r>
                        <a:rPr lang="ko-KR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중심의 산업 및 고용 구조 혁신</a:t>
                      </a:r>
                    </a:p>
                  </a:txBody>
                  <a:tcPr marL="36000" marR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</a:tbl>
          </a:graphicData>
        </a:graphic>
      </p:graphicFrame>
      <p:sp>
        <p:nvSpPr>
          <p:cNvPr id="13" name="직사각형 20"/>
          <p:cNvSpPr>
            <a:spLocks noChangeArrowheads="1"/>
          </p:cNvSpPr>
          <p:nvPr/>
        </p:nvSpPr>
        <p:spPr bwMode="auto">
          <a:xfrm>
            <a:off x="1662806" y="6093296"/>
            <a:ext cx="58272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주요국의 </a:t>
            </a:r>
            <a:r>
              <a:rPr lang="en-US" altLang="ko-KR" sz="2000" smtClean="0">
                <a:effectLst/>
                <a:latin typeface="+mn-ea"/>
                <a:ea typeface="+mn-ea"/>
              </a:rPr>
              <a:t>4</a:t>
            </a:r>
            <a:r>
              <a:rPr lang="ko-KR" altLang="en-US" sz="2000" smtClean="0">
                <a:effectLst/>
                <a:latin typeface="+mn-ea"/>
                <a:ea typeface="+mn-ea"/>
              </a:rPr>
              <a:t>차 산업혁명 산업 경쟁력 강화 전략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387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물리학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3836948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자율 주행차 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운전자가 운전하지 않아도 주변 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경을 인식하고 차량을 제어함으로써 스스로 목적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지까지 주행하는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자동차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무인 운송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수단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트럭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보트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드론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항공기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등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더욱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민감한 센서 기술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인공지능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빅데이터 기술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의 발달로 기계의 능력은 더욱 정교해지고 빠른 속도로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향상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2989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무인 운송 수단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896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물리학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2989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무인 운송 수단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168" y="2924944"/>
            <a:ext cx="5580000" cy="3343480"/>
          </a:xfrm>
          <a:prstGeom prst="rect">
            <a:avLst/>
          </a:prstGeom>
        </p:spPr>
      </p:pic>
      <p:sp>
        <p:nvSpPr>
          <p:cNvPr id="15" name="직사각형 20"/>
          <p:cNvSpPr>
            <a:spLocks noChangeArrowheads="1"/>
          </p:cNvSpPr>
          <p:nvPr/>
        </p:nvSpPr>
        <p:spPr bwMode="auto">
          <a:xfrm>
            <a:off x="3116729" y="6341258"/>
            <a:ext cx="29193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무인 운송 수단</a:t>
            </a:r>
            <a:r>
              <a:rPr lang="en-US" altLang="ko-KR" sz="2000" smtClean="0">
                <a:effectLst/>
                <a:latin typeface="+mn-ea"/>
                <a:ea typeface="+mn-ea"/>
              </a:rPr>
              <a:t>(</a:t>
            </a:r>
            <a:r>
              <a:rPr lang="ko-KR" altLang="en-US" sz="2000" smtClean="0">
                <a:effectLst/>
                <a:latin typeface="+mn-ea"/>
                <a:ea typeface="+mn-ea"/>
              </a:rPr>
              <a:t>드론</a:t>
            </a:r>
            <a:r>
              <a:rPr lang="en-US" altLang="ko-KR" sz="2000" smtClean="0">
                <a:effectLst/>
                <a:latin typeface="+mn-ea"/>
                <a:ea typeface="+mn-ea"/>
              </a:rPr>
              <a:t>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10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2952440" y="3233487"/>
            <a:ext cx="5580000" cy="90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b="1" smtClean="0">
                <a:effectLst/>
                <a:latin typeface="+mn-ea"/>
                <a:ea typeface="+mn-ea"/>
              </a:rPr>
              <a:t>4</a:t>
            </a:r>
            <a:r>
              <a:rPr lang="ko-KR" altLang="en-US" b="1" smtClean="0">
                <a:effectLst/>
                <a:latin typeface="+mn-ea"/>
                <a:ea typeface="+mn-ea"/>
              </a:rPr>
              <a:t>차 산업혁명의 </a:t>
            </a:r>
            <a:r>
              <a:rPr lang="ko-KR" altLang="en-US" b="1" dirty="0" smtClean="0">
                <a:effectLst/>
                <a:latin typeface="+mn-ea"/>
                <a:ea typeface="+mn-ea"/>
              </a:rPr>
              <a:t>이해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5&amp;slidetitle=PowerPoint 프레젠테이션"/>
          </p:cNvPr>
          <p:cNvSpPr txBox="1"/>
          <p:nvPr/>
        </p:nvSpPr>
        <p:spPr>
          <a:xfrm>
            <a:off x="2952440" y="4213156"/>
            <a:ext cx="5580000" cy="90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b="1" smtClean="0">
                <a:effectLst/>
                <a:latin typeface="+mn-ea"/>
                <a:ea typeface="+mn-ea"/>
              </a:rPr>
              <a:t>4</a:t>
            </a:r>
            <a:r>
              <a:rPr lang="ko-KR" altLang="en-US" b="1" smtClean="0">
                <a:effectLst/>
                <a:latin typeface="+mn-ea"/>
                <a:ea typeface="+mn-ea"/>
              </a:rPr>
              <a:t>차 산업혁명과 미래 사회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3233487"/>
            <a:ext cx="2340000" cy="90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4213156"/>
            <a:ext cx="2340000" cy="90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2952439" y="2262986"/>
            <a:ext cx="558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sz="2800" b="1" spc="-100" smtClean="0">
                <a:effectLst/>
                <a:latin typeface="+mn-ea"/>
                <a:ea typeface="+mn-ea"/>
              </a:rPr>
              <a:t>4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차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산업혁명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시대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/>
            </a:r>
            <a:br>
              <a:rPr lang="en-US" altLang="ko-KR" sz="2800" b="1" spc="-100" smtClean="0">
                <a:effectLst/>
                <a:latin typeface="+mn-ea"/>
                <a:ea typeface="+mn-ea"/>
              </a:rPr>
            </a:br>
            <a:r>
              <a:rPr lang="en-US" altLang="ko-KR" sz="2800" b="1" spc="-100" smtClean="0">
                <a:effectLst/>
                <a:latin typeface="+mn-ea"/>
                <a:ea typeface="+mn-ea"/>
              </a:rPr>
              <a:t>‘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뜰 직업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‘ VS </a:t>
            </a:r>
            <a:r>
              <a:rPr lang="en-US" altLang="ko-KR" sz="2800" b="1" smtClean="0">
                <a:effectLst/>
                <a:latin typeface="+mn-ea"/>
              </a:rPr>
              <a:t>‘</a:t>
            </a:r>
            <a:r>
              <a:rPr lang="ko-KR" altLang="en-US" sz="2800" b="1" smtClean="0">
                <a:effectLst/>
                <a:latin typeface="+mn-ea"/>
              </a:rPr>
              <a:t>질</a:t>
            </a:r>
            <a:r>
              <a:rPr lang="en-US" altLang="ko-KR" sz="2800" b="1" smtClean="0">
                <a:effectLst/>
                <a:latin typeface="+mn-ea"/>
              </a:rPr>
              <a:t> </a:t>
            </a:r>
            <a:r>
              <a:rPr lang="ko-KR" altLang="en-US" sz="2800" b="1" smtClean="0">
                <a:effectLst/>
                <a:latin typeface="+mn-ea"/>
              </a:rPr>
              <a:t>직업</a:t>
            </a:r>
            <a:r>
              <a:rPr lang="en-US" altLang="ko-KR" sz="2800" b="1" smtClean="0">
                <a:effectLst/>
                <a:latin typeface="+mn-ea"/>
              </a:rPr>
              <a:t>’</a:t>
            </a:r>
            <a:endParaRPr lang="en-US" altLang="ko-KR" sz="2800" b="1" smtClean="0">
              <a:effectLst/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2262986"/>
            <a:ext cx="234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생각</a:t>
            </a:r>
            <a:r>
              <a:rPr lang="ko-KR" altLang="en-US" b="1" smtClean="0">
                <a:effectLst/>
                <a:latin typeface="+mn-ea"/>
              </a:rPr>
              <a:t>열기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29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물리학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2734082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차원 입체물을 만들어 내는 프 린터로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입체적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으로 형성된 디지털 설계도나 </a:t>
            </a: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모델에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기초하여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원료를 층층이 쌓아 물체를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만드는 기술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입체 </a:t>
            </a:r>
            <a:r>
              <a:rPr kumimoji="0" lang="ko-KR" altLang="en-US" sz="3000" spc="-30">
                <a:effectLst/>
                <a:latin typeface="맑은 고딕" pitchFamily="50" charset="-127"/>
                <a:ea typeface="맑은 고딕" pitchFamily="50" charset="-127"/>
              </a:rPr>
              <a:t>형태를 만드는 방식에 </a:t>
            </a: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따른 </a:t>
            </a: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구분</a:t>
            </a:r>
            <a:r>
              <a:rPr kumimoji="0" lang="en-US" altLang="ko-KR" sz="3000" spc="-3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30" smtClean="0">
                <a:effectLst/>
                <a:latin typeface="맑은 고딕" pitchFamily="50" charset="-127"/>
                <a:ea typeface="맑은 고딕" pitchFamily="50" charset="-127"/>
              </a:rPr>
              <a:t>적층형</a:t>
            </a:r>
            <a:r>
              <a:rPr kumimoji="0" lang="en-US" altLang="ko-KR" sz="3000" spc="-30" smtClean="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절삭형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2280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3D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프린팅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287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물리학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2221121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대형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주택 건설부터 소형 의료 임플란트에 이르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기까지 다양한 산업과 분야에서 광범위하게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활용</a:t>
            </a:r>
            <a:endParaRPr kumimoji="0" lang="en-US" altLang="ko-KR" sz="3000" spc="-18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주로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자동차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항공우주</a:t>
            </a:r>
            <a:r>
              <a:rPr kumimoji="0" lang="en-US" altLang="ko-KR" sz="30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mtClean="0">
                <a:effectLst/>
                <a:latin typeface="맑은 고딕" pitchFamily="50" charset="-127"/>
                <a:ea typeface="맑은 고딕" pitchFamily="50" charset="-127"/>
              </a:rPr>
              <a:t>의료 산업을 </a:t>
            </a:r>
            <a:r>
              <a:rPr kumimoji="0" lang="ko-KR" altLang="en-US" sz="3000">
                <a:effectLst/>
                <a:latin typeface="맑은 고딕" pitchFamily="50" charset="-127"/>
                <a:ea typeface="맑은 고딕" pitchFamily="50" charset="-127"/>
              </a:rPr>
              <a:t>중심으로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사용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2280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3D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프린팅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4606009"/>
            <a:ext cx="4320000" cy="2153647"/>
          </a:xfrm>
          <a:prstGeom prst="rect">
            <a:avLst/>
          </a:prstGeom>
        </p:spPr>
      </p:pic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589538" y="6197242"/>
            <a:ext cx="17155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ko-KR" sz="2000" smtClean="0">
                <a:effectLst/>
                <a:latin typeface="+mn-ea"/>
                <a:ea typeface="+mn-ea"/>
              </a:rPr>
              <a:t>3D </a:t>
            </a:r>
            <a:r>
              <a:rPr lang="ko-KR" altLang="en-US" sz="2000" smtClean="0">
                <a:effectLst/>
                <a:latin typeface="+mn-ea"/>
                <a:ea typeface="+mn-ea"/>
              </a:rPr>
              <a:t>프린터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</a:rPr>
              <a:t>▶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869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물리학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3247043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로봇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인간과 유사한 모습과 보유한 능력으로 스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스로 주어진 일을 수행하는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기계</a:t>
            </a:r>
            <a:endParaRPr kumimoji="0" lang="en-US" altLang="ko-KR" sz="3000" spc="-7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로봇의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역할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자동차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생산 등 특정 산업의 업무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수행에 국한되어 있었으나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오늘날에는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가사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의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료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농경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금융 등 폭넓은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업무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수행이 가능할 만큼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 활용도가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높아짐</a:t>
            </a:r>
            <a:endParaRPr kumimoji="0" lang="en-US" altLang="ko-KR" sz="3000" spc="-7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3107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첨단 로봇 공학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323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물리학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2221121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클라우드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서비스와의 연계를 통해 원격으로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정보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에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접근하거나 로봇들 간 네트워크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연결 가능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센서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기술의 발달로 로봇이 주변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환경을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이해하는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능력도 더 빠르고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정확해짐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3107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첨단 로봇 공학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4634664"/>
            <a:ext cx="3240000" cy="2106704"/>
          </a:xfrm>
          <a:prstGeom prst="rect">
            <a:avLst/>
          </a:prstGeom>
        </p:spPr>
      </p:pic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786266" y="6269250"/>
            <a:ext cx="25058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ko-KR" altLang="en-US" sz="2000" smtClean="0">
                <a:effectLst/>
                <a:latin typeface="+mn-ea"/>
                <a:ea typeface="+mn-ea"/>
              </a:rPr>
              <a:t>첨단 차세대 로봇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</a:rPr>
              <a:t>▶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243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152064"/>
            <a:ext cx="5344733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0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이제는 </a:t>
            </a:r>
            <a:r>
              <a:rPr kumimoji="0" lang="en-US" altLang="ko-KR" sz="20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4D </a:t>
            </a:r>
            <a:r>
              <a:rPr kumimoji="0" lang="ko-KR" altLang="en-US" sz="20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프린팅 시대</a:t>
            </a:r>
            <a:r>
              <a:rPr kumimoji="0" lang="en-US" altLang="ko-KR" sz="20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! “</a:t>
            </a:r>
            <a:r>
              <a:rPr kumimoji="0" lang="ko-KR" altLang="en-US" sz="20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스스로 변하는 드레스가</a:t>
            </a:r>
            <a:r>
              <a:rPr kumimoji="0" lang="en-US" altLang="ko-KR" sz="20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/>
            </a:r>
            <a:br>
              <a:rPr kumimoji="0" lang="en-US" altLang="ko-KR" sz="20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</a:br>
            <a:r>
              <a:rPr kumimoji="0" lang="ko-KR" altLang="en-US" sz="20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출력됐습니다</a:t>
            </a:r>
            <a:r>
              <a:rPr kumimoji="0" lang="en-US" altLang="ko-KR" sz="20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.”</a:t>
            </a:r>
            <a:endParaRPr kumimoji="0" lang="ko-KR" altLang="en-US" sz="2000" b="1" i="0" strike="noStrike" kern="1200" cap="none" spc="-15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9" name="직사각형 20"/>
          <p:cNvSpPr>
            <a:spLocks noChangeArrowheads="1"/>
          </p:cNvSpPr>
          <p:nvPr/>
        </p:nvSpPr>
        <p:spPr bwMode="auto">
          <a:xfrm>
            <a:off x="3715641" y="6381328"/>
            <a:ext cx="17155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mtClean="0">
                <a:effectLst/>
                <a:latin typeface="+mn-ea"/>
                <a:ea typeface="+mn-ea"/>
              </a:rPr>
              <a:t>4D </a:t>
            </a:r>
            <a:r>
              <a:rPr lang="ko-KR" altLang="en-US" sz="2000" smtClean="0">
                <a:effectLst/>
                <a:latin typeface="+mn-ea"/>
                <a:ea typeface="+mn-ea"/>
              </a:rPr>
              <a:t>프린팅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08" y="2524651"/>
            <a:ext cx="8100000" cy="3792669"/>
          </a:xfrm>
          <a:prstGeom prst="rect">
            <a:avLst/>
          </a:prstGeom>
        </p:spPr>
      </p:pic>
      <p:sp>
        <p:nvSpPr>
          <p:cNvPr id="11" name="텍스트 개체 틀 7"/>
          <p:cNvSpPr txBox="1">
            <a:spLocks/>
          </p:cNvSpPr>
          <p:nvPr/>
        </p:nvSpPr>
        <p:spPr>
          <a:xfrm>
            <a:off x="530408" y="927008"/>
            <a:ext cx="8100000" cy="2528897"/>
          </a:xfrm>
          <a:prstGeom prst="rect">
            <a:avLst/>
          </a:prstGeom>
          <a:solidFill>
            <a:srgbClr val="DFEEC6"/>
          </a:solidFill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3800"/>
              </a:lnSpc>
              <a:buClr>
                <a:schemeClr val="accent1"/>
              </a:buClr>
              <a:buNone/>
            </a:pPr>
            <a:r>
              <a:rPr kumimoji="0" lang="en-US" altLang="ko-KR" sz="2800" spc="-170" smtClean="0">
                <a:effectLst/>
                <a:latin typeface="맑은 고딕" pitchFamily="50" charset="-127"/>
                <a:ea typeface="맑은 고딕" pitchFamily="50" charset="-127"/>
              </a:rPr>
              <a:t>4D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프린팅은 </a:t>
            </a:r>
            <a:r>
              <a:rPr kumimoji="0" lang="en-US" altLang="ko-KR" sz="2800" spc="-170">
                <a:effectLst/>
                <a:latin typeface="맑은 고딕" pitchFamily="50" charset="-127"/>
                <a:ea typeface="맑은 고딕" pitchFamily="50" charset="-127"/>
              </a:rPr>
              <a:t>3D </a:t>
            </a:r>
            <a:r>
              <a:rPr kumimoji="0" lang="ko-KR" altLang="en-US" sz="2800" spc="-170">
                <a:effectLst/>
                <a:latin typeface="맑은 고딕" pitchFamily="50" charset="-127"/>
                <a:ea typeface="맑은 고딕" pitchFamily="50" charset="-127"/>
              </a:rPr>
              <a:t>프린터로 출력한 입체가 온도와 시간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에 따라 형태와 구조가 변하는 것을 말한다</a:t>
            </a:r>
            <a:r>
              <a:rPr kumimoji="0" lang="en-US" altLang="ko-KR" sz="2800" spc="-100">
                <a:effectLst/>
                <a:latin typeface="맑은 고딕" pitchFamily="50" charset="-127"/>
                <a:ea typeface="맑은 고딕" pitchFamily="50" charset="-127"/>
              </a:rPr>
              <a:t>. 3D 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프린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팅에 ‘시간’이라는 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차원을 추가한 것으로</a:t>
            </a:r>
            <a:r>
              <a:rPr kumimoji="0" lang="en-US" altLang="ko-KR" sz="2800" spc="-1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2800" spc="-190">
                <a:effectLst/>
                <a:latin typeface="맑은 고딕" pitchFamily="50" charset="-127"/>
                <a:ea typeface="맑은 고딕" pitchFamily="50" charset="-127"/>
              </a:rPr>
              <a:t>스스로 크기</a:t>
            </a:r>
            <a:r>
              <a:rPr kumimoji="0" lang="ko-KR" altLang="en-US" sz="2800" spc="-130">
                <a:effectLst/>
                <a:latin typeface="맑은 고딕" pitchFamily="50" charset="-127"/>
                <a:ea typeface="맑은 고딕" pitchFamily="50" charset="-127"/>
              </a:rPr>
              <a:t>와 모양을 바꾸기 때문에 지금껏 없던 새로운 방식의</a:t>
            </a:r>
            <a:r>
              <a:rPr kumimoji="0" lang="ko-KR" altLang="en-US" sz="2800" spc="-100">
                <a:effectLst/>
                <a:latin typeface="맑은 고딕" pitchFamily="50" charset="-127"/>
                <a:ea typeface="맑은 고딕" pitchFamily="50" charset="-127"/>
              </a:rPr>
              <a:t> 제품 설계가 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가능하다</a:t>
            </a:r>
            <a:r>
              <a:rPr kumimoji="0" lang="en-US" altLang="ko-KR" sz="2800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0" lang="ko-KR" altLang="en-US" sz="28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28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143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30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디지털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3836948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세상에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존재하는 모든 물건에 통신 기능이 장착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되어 객체들이 다양한 방식으로 정보를 교환하는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인프라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60" smtClean="0">
                <a:effectLst/>
                <a:latin typeface="맑은 고딕" pitchFamily="50" charset="-127"/>
                <a:ea typeface="맑은 고딕" pitchFamily="50" charset="-127"/>
              </a:rPr>
              <a:t>상호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연결된 기술과 플랫폼을 기반으로 사물과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사물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사물과 인간의 관계를 설명할 수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있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음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사람의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도움 없이 서로 알아서 정보를 주고받으며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대화를 나눌 수 있게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됨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3275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사물 인터넷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(IoT)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85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디지털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3170099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블루투스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근거리 무선 통신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(NFC),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무선 주파수 인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식 기술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(RFID),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센서 네트워크 등을 이용하여 사물의 정보와 지식을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결합하여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사물의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의미와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상황을 이해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하고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개인이나 상황에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맞는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서비스 제공</a:t>
            </a:r>
            <a:endParaRPr kumimoji="0" lang="en-US" altLang="ko-KR" sz="3000" spc="-16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3275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사물 인터넷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(IoT)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4308229"/>
            <a:ext cx="3780000" cy="2361131"/>
          </a:xfrm>
          <a:prstGeom prst="rect">
            <a:avLst/>
          </a:prstGeom>
        </p:spPr>
      </p:pic>
      <p:sp>
        <p:nvSpPr>
          <p:cNvPr id="13" name="직사각형 20"/>
          <p:cNvSpPr>
            <a:spLocks noChangeArrowheads="1"/>
          </p:cNvSpPr>
          <p:nvPr/>
        </p:nvSpPr>
        <p:spPr bwMode="auto">
          <a:xfrm>
            <a:off x="2728811" y="6197242"/>
            <a:ext cx="24192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ko-KR" altLang="en-US" sz="2000" smtClean="0">
                <a:effectLst/>
                <a:latin typeface="+mn-ea"/>
                <a:ea typeface="+mn-ea"/>
              </a:rPr>
              <a:t>사물 인터넷</a:t>
            </a:r>
            <a:r>
              <a:rPr lang="en-US" altLang="ko-KR" sz="2000" smtClean="0">
                <a:effectLst/>
                <a:latin typeface="+mn-ea"/>
                <a:ea typeface="+mn-ea"/>
              </a:rPr>
              <a:t>(IoT) </a:t>
            </a: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</a:rPr>
              <a:t>▶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511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디지털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216982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기술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측면에서 분산원장 방식의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데이터베이스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비즈니스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측면에서 개인 간에 가치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자산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소유 등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을 상호 이동시킬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있는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교환 네트워크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4143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블록체인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(block chain)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480" y="4085606"/>
            <a:ext cx="4140000" cy="2583754"/>
          </a:xfrm>
          <a:prstGeom prst="rect">
            <a:avLst/>
          </a:prstGeom>
        </p:spPr>
      </p:pic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3130161" y="6197242"/>
            <a:ext cx="15568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ko-KR" altLang="en-US" sz="2000" smtClean="0">
                <a:effectLst/>
                <a:latin typeface="+mn-ea"/>
                <a:ea typeface="+mn-ea"/>
              </a:rPr>
              <a:t>블록체인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</a:rPr>
              <a:t>▶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335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디지털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3477875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특정인에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의한 시스템 통제가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불가능하고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모든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참여자에게 검증을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받아야 함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현재는 암호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화폐의 금융 거래 등 사용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범위가 제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한적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앞으로는 증빙에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관련된 문서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발급은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물론 부동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산 계약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의료 기록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투표에 이르기까지 블록체인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시스템을 통해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가능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4143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블록체인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(block chain)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12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디지털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2734082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소유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개념이 아닌 협력 소비를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기본으로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하는 경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제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개념     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번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생산된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제품을 여럿이 나누어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함께 쓰는 경제 활동을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의미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공유 경제가 우리의 삶에 빠르게 확산될 수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있었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던 이유 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최근 정보 기술 발달의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가속</a:t>
            </a:r>
            <a:endParaRPr kumimoji="0" lang="en-US" altLang="ko-KR" sz="3000" spc="-9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21720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공유 경제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2214024" y="3540177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1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224861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en-US" altLang="ko-KR" b="1" spc="-90" smtClean="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spc="-90" smtClean="0">
                <a:effectLst/>
                <a:latin typeface="맑은 고딕" pitchFamily="50" charset="-127"/>
                <a:ea typeface="맑은 고딕" pitchFamily="50" charset="-127"/>
              </a:rPr>
              <a:t>차 산업혁명의 개념과 핵심 기술</a:t>
            </a:r>
            <a:r>
              <a:rPr lang="ko-KR" altLang="en-US" b="1" spc="-80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설명할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1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en-US" altLang="ko-KR" b="1" spc="-30" smtClean="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spc="-30" smtClean="0">
                <a:effectLst/>
                <a:latin typeface="맑은 고딕" pitchFamily="50" charset="-127"/>
                <a:ea typeface="맑은 고딕" pitchFamily="50" charset="-127"/>
              </a:rPr>
              <a:t>차 산업혁명 시대의 비즈니스와</a:t>
            </a:r>
            <a:r>
              <a:rPr lang="ko-KR" altLang="en-US" b="1" spc="-80" smtClean="0">
                <a:effectLst/>
                <a:latin typeface="맑은 고딕" pitchFamily="50" charset="-127"/>
                <a:ea typeface="맑은 고딕" pitchFamily="50" charset="-127"/>
              </a:rPr>
              <a:t> 미래 사회를 설명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디지털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3247043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초연결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사회를 만들어낸 정보 기술은 손쉽고 빠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르게 개인 간의 연결을 가능하게 하고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개인이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닌 자원이 다른 누군가에게 손쉽게 알려지고 이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동할 수 있는 환경이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조성</a:t>
            </a:r>
            <a:r>
              <a:rPr kumimoji="0" lang="en-US" altLang="ko-KR" sz="3000" spc="-9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9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우버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(Uber)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나 에어비앤비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(Airbnb)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는 공유 경제의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 힘을 보여주는 좋은 </a:t>
            </a: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모델</a:t>
            </a:r>
            <a:endParaRPr kumimoji="0" lang="en-US" altLang="ko-KR" sz="3000" spc="-9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21720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공유 경제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878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31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(2)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디지털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21720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❸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공유 경제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000" y="3053220"/>
            <a:ext cx="5580000" cy="3275220"/>
          </a:xfrm>
          <a:prstGeom prst="rect">
            <a:avLst/>
          </a:prstGeom>
        </p:spPr>
      </p:pic>
      <p:sp>
        <p:nvSpPr>
          <p:cNvPr id="12" name="직사각형 20"/>
          <p:cNvSpPr>
            <a:spLocks noChangeArrowheads="1"/>
          </p:cNvSpPr>
          <p:nvPr/>
        </p:nvSpPr>
        <p:spPr bwMode="auto">
          <a:xfrm>
            <a:off x="3750106" y="6381328"/>
            <a:ext cx="16466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공유 경제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5896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생물학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2221121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억분의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미터인 나노미터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(nm)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단위 수준의 정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밀도를 요구하는 극미세 가공 과학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기술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90" smtClean="0">
                <a:effectLst/>
                <a:latin typeface="맑은 고딕" pitchFamily="50" charset="-127"/>
                <a:ea typeface="맑은 고딕" pitchFamily="50" charset="-127"/>
              </a:rPr>
              <a:t>물체를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원자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분자 수준에서 합성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조립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제어하며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그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성질을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규명하는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기술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51613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나노 기술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(nano technology)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32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생물학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2144177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의학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전자 공학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생체 재료학 등 다양한 산업 분야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에 폭넓게 적용할 수 있는 새로운 물질과 기계를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만들 수 있는 등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매우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광범위</a:t>
            </a:r>
            <a:endParaRPr kumimoji="0" lang="en-US" altLang="ko-KR" sz="3000" spc="-100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51613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❶ 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나노 기술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(nano technology)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472" y="4124083"/>
            <a:ext cx="4500000" cy="2506405"/>
          </a:xfrm>
          <a:prstGeom prst="rect">
            <a:avLst/>
          </a:prstGeom>
        </p:spPr>
      </p:pic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2637363" y="6197242"/>
            <a:ext cx="16466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ko-KR" altLang="en-US" sz="2000" smtClean="0">
                <a:effectLst/>
                <a:latin typeface="+mn-ea"/>
                <a:ea typeface="+mn-ea"/>
              </a:rPr>
              <a:t>나노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effectLst/>
                <a:latin typeface="+mn-ea"/>
                <a:ea typeface="+mn-ea"/>
              </a:rPr>
              <a:t>기술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</a:rPr>
              <a:t>▶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85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생물학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01528" y="2931062"/>
            <a:ext cx="8100000" cy="2811026"/>
          </a:xfrm>
          <a:prstGeom prst="rect">
            <a:avLst/>
          </a:prstGeom>
        </p:spPr>
        <p:txBody>
          <a:bodyPr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생명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(Bio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을 다루는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기술</a:t>
            </a:r>
            <a:endParaRPr kumimoji="0" lang="en-US" altLang="ko-KR" sz="3000" spc="-13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유전자를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인위적으로 재조합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형질 전환하여 생명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체의 특성을 목적에 맞게 응용하는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기술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기본적인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핵심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기술 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유전자 조작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기술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세포 융합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 기술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세포 배양 기술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바이오 리액터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기술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4978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생명 공학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(bio technology)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071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32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2979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 핵심 기술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2683748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(3) 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생물학 기술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1560" y="2389371"/>
            <a:ext cx="4978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None/>
            </a:pP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cs typeface="Calibri" panose="020F0502020204030204" pitchFamily="34" charset="0"/>
              </a:rPr>
              <a:t>❷</a:t>
            </a:r>
            <a:r>
              <a:rPr kumimoji="0" lang="ko-KR" altLang="en-US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 생명 공학</a:t>
            </a:r>
            <a:r>
              <a:rPr kumimoji="0" lang="en-US" altLang="ko-KR" sz="2800" b="1" spc="-70" smtClean="0">
                <a:solidFill>
                  <a:schemeClr val="accent5"/>
                </a:solidFill>
                <a:effectLst/>
                <a:latin typeface="+mj-ea"/>
                <a:ea typeface="+mj-ea"/>
                <a:cs typeface="Calibri" panose="020F0502020204030204" pitchFamily="34" charset="0"/>
              </a:rPr>
              <a:t>(bio technology)</a:t>
            </a:r>
            <a:endParaRPr kumimoji="0" lang="en-US" altLang="ko-KR" sz="2800" b="1" spc="-70" dirty="0">
              <a:solidFill>
                <a:schemeClr val="accent5"/>
              </a:solidFill>
              <a:effectLst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3097012"/>
            <a:ext cx="5760000" cy="3212308"/>
          </a:xfrm>
          <a:prstGeom prst="rect">
            <a:avLst/>
          </a:prstGeom>
        </p:spPr>
      </p:pic>
      <p:sp>
        <p:nvSpPr>
          <p:cNvPr id="11" name="직사각형 20"/>
          <p:cNvSpPr>
            <a:spLocks noChangeArrowheads="1"/>
          </p:cNvSpPr>
          <p:nvPr/>
        </p:nvSpPr>
        <p:spPr bwMode="auto">
          <a:xfrm>
            <a:off x="3750108" y="6381328"/>
            <a:ext cx="16466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생명</a:t>
            </a:r>
            <a:r>
              <a:rPr lang="en-US" altLang="ko-KR" sz="2000" smtClean="0">
                <a:effectLst/>
                <a:latin typeface="+mn-ea"/>
                <a:ea typeface="+mn-ea"/>
              </a:rPr>
              <a:t> </a:t>
            </a:r>
            <a:r>
              <a:rPr lang="ko-KR" altLang="en-US" sz="2000" smtClean="0">
                <a:effectLst/>
                <a:latin typeface="+mn-ea"/>
                <a:ea typeface="+mn-ea"/>
              </a:rPr>
              <a:t>공학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017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2248614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 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26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349904" y="970440"/>
            <a:ext cx="8460000" cy="4500000"/>
          </a:xfrm>
          <a:prstGeom prst="roundRect">
            <a:avLst>
              <a:gd name="adj" fmla="val 511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0" bIns="36000" anchor="ctr"/>
          <a:lstStyle/>
          <a:p>
            <a:pPr lvl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4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차 산업혁명 시대 </a:t>
            </a: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‘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뜰 직업</a:t>
            </a: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’ VS ‘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질</a:t>
            </a: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직업</a:t>
            </a:r>
            <a:r>
              <a:rPr kumimoji="0" lang="en-US" altLang="ko-KR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’</a:t>
            </a:r>
            <a:r>
              <a:rPr kumimoji="0" lang="ko-KR" altLang="en-US" sz="3000" b="1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 </a:t>
            </a:r>
            <a:endParaRPr kumimoji="0" lang="en-US" altLang="ko-KR" sz="3000" b="1" dirty="0" smtClean="0">
              <a:solidFill>
                <a:schemeClr val="accent5"/>
              </a:solidFill>
              <a:effectLst/>
              <a:latin typeface="+mj-ea"/>
              <a:ea typeface="+mj-ea"/>
              <a:cs typeface="함초롬바탕" panose="02030604000101010101" pitchFamily="18" charset="-127"/>
            </a:endParaRPr>
          </a:p>
          <a:p>
            <a:pPr algn="just">
              <a:spcBef>
                <a:spcPts val="0"/>
              </a:spcBef>
            </a:pPr>
            <a:r>
              <a:rPr kumimoji="0" lang="ko-KR" altLang="en-US" sz="2400" spc="-90" smtClean="0">
                <a:solidFill>
                  <a:schemeClr val="tx1"/>
                </a:solidFill>
                <a:effectLst/>
                <a:latin typeface="+mn-ea"/>
              </a:rPr>
              <a:t>‘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로봇 한 대당 평균 실직자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6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명’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지난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3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월 미국 </a:t>
            </a:r>
            <a:r>
              <a:rPr kumimoji="0" lang="ko-KR" altLang="en-US" sz="2400" spc="-90" smtClean="0">
                <a:solidFill>
                  <a:schemeClr val="tx1"/>
                </a:solidFill>
                <a:effectLst/>
                <a:latin typeface="+mn-ea"/>
              </a:rPr>
              <a:t>국가경제분석국</a:t>
            </a:r>
            <a:r>
              <a:rPr kumimoji="0" lang="en-US" altLang="ko-KR" sz="2400" spc="-100" smtClean="0">
                <a:solidFill>
                  <a:schemeClr val="tx1"/>
                </a:solidFill>
                <a:effectLst/>
                <a:latin typeface="+mn-ea"/>
              </a:rPr>
              <a:t>(</a:t>
            </a:r>
            <a:r>
              <a:rPr kumimoji="0" lang="en-US" altLang="ko-KR" sz="2400" spc="-100">
                <a:solidFill>
                  <a:schemeClr val="tx1"/>
                </a:solidFill>
                <a:effectLst/>
                <a:latin typeface="+mn-ea"/>
              </a:rPr>
              <a:t>NBER)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에서 펴낸 ‘</a:t>
            </a:r>
            <a:r>
              <a:rPr kumimoji="0" lang="ko-KR" altLang="en-US" sz="2400" spc="-100" smtClean="0">
                <a:solidFill>
                  <a:schemeClr val="tx1"/>
                </a:solidFill>
                <a:effectLst/>
                <a:latin typeface="+mn-ea"/>
              </a:rPr>
              <a:t>로봇과 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일자리’에 대한 보고서의 내용이다</a:t>
            </a:r>
            <a:r>
              <a:rPr kumimoji="0" lang="en-US" altLang="ko-KR" sz="2400" spc="-10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이 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보고서에 따르면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1990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년부터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2007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년까지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18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년 동안 미국 시장에서 로봇으로 인해 없어진 일자리는 총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6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만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7000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여 개에 달한다</a:t>
            </a:r>
            <a:r>
              <a:rPr kumimoji="0" lang="en-US" altLang="ko-KR" sz="2400" spc="-90" smtClean="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90" smtClean="0">
                <a:solidFill>
                  <a:schemeClr val="tx1"/>
                </a:solidFill>
                <a:effectLst/>
                <a:latin typeface="+mn-ea"/>
              </a:rPr>
              <a:t>지금과 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같은 속도로 자동화가 </a:t>
            </a:r>
            <a:r>
              <a:rPr kumimoji="0" lang="ko-KR" altLang="en-US" sz="2400" spc="-90" smtClean="0">
                <a:solidFill>
                  <a:schemeClr val="tx1"/>
                </a:solidFill>
                <a:effectLst/>
                <a:latin typeface="+mn-ea"/>
              </a:rPr>
              <a:t>지속된다면 </a:t>
            </a:r>
            <a:r>
              <a:rPr kumimoji="0" lang="en-US" altLang="ko-KR" sz="2400" spc="-90">
                <a:solidFill>
                  <a:schemeClr val="tx1"/>
                </a:solidFill>
                <a:effectLst/>
                <a:latin typeface="+mn-ea"/>
              </a:rPr>
              <a:t>2025</a:t>
            </a:r>
            <a:r>
              <a:rPr kumimoji="0" lang="ko-KR" altLang="en-US" sz="2400" spc="-90">
                <a:solidFill>
                  <a:schemeClr val="tx1"/>
                </a:solidFill>
                <a:effectLst/>
                <a:latin typeface="+mn-ea"/>
              </a:rPr>
              <a:t>년까지 미국</a:t>
            </a:r>
            <a:r>
              <a:rPr kumimoji="0" lang="ko-KR" altLang="en-US" sz="2400" spc="-110">
                <a:solidFill>
                  <a:schemeClr val="tx1"/>
                </a:solidFill>
                <a:effectLst/>
                <a:latin typeface="+mn-ea"/>
              </a:rPr>
              <a:t>에서 사라지는 </a:t>
            </a:r>
            <a:r>
              <a:rPr kumimoji="0" lang="ko-KR" altLang="en-US" sz="2400" spc="-110" smtClean="0">
                <a:solidFill>
                  <a:schemeClr val="tx1"/>
                </a:solidFill>
                <a:effectLst/>
                <a:latin typeface="+mn-ea"/>
              </a:rPr>
              <a:t>일자리 </a:t>
            </a:r>
            <a:r>
              <a:rPr kumimoji="0" lang="ko-KR" altLang="en-US" sz="2400" spc="-110">
                <a:solidFill>
                  <a:schemeClr val="tx1"/>
                </a:solidFill>
                <a:effectLst/>
                <a:latin typeface="+mn-ea"/>
              </a:rPr>
              <a:t>수만 </a:t>
            </a:r>
            <a:r>
              <a:rPr kumimoji="0" lang="en-US" altLang="ko-KR" sz="2400" spc="-110">
                <a:solidFill>
                  <a:schemeClr val="tx1"/>
                </a:solidFill>
                <a:effectLst/>
                <a:latin typeface="+mn-ea"/>
              </a:rPr>
              <a:t>330</a:t>
            </a:r>
            <a:r>
              <a:rPr kumimoji="0" lang="ko-KR" altLang="en-US" sz="2400" spc="-110">
                <a:solidFill>
                  <a:schemeClr val="tx1"/>
                </a:solidFill>
                <a:effectLst/>
                <a:latin typeface="+mn-ea"/>
              </a:rPr>
              <a:t>만 개에서 </a:t>
            </a:r>
            <a:r>
              <a:rPr kumimoji="0" lang="en-US" altLang="ko-KR" sz="2400" spc="-110">
                <a:solidFill>
                  <a:schemeClr val="tx1"/>
                </a:solidFill>
                <a:effectLst/>
                <a:latin typeface="+mn-ea"/>
              </a:rPr>
              <a:t>610</a:t>
            </a:r>
            <a:r>
              <a:rPr kumimoji="0" lang="ko-KR" altLang="en-US" sz="2400" spc="-110">
                <a:solidFill>
                  <a:schemeClr val="tx1"/>
                </a:solidFill>
                <a:effectLst/>
                <a:latin typeface="+mn-ea"/>
              </a:rPr>
              <a:t>만 개로 </a:t>
            </a:r>
            <a:r>
              <a:rPr kumimoji="0" lang="ko-KR" altLang="en-US" sz="2400" spc="-110" smtClean="0">
                <a:solidFill>
                  <a:schemeClr val="tx1"/>
                </a:solidFill>
                <a:effectLst/>
                <a:latin typeface="+mn-ea"/>
              </a:rPr>
              <a:t>추산된다</a:t>
            </a:r>
            <a:r>
              <a:rPr kumimoji="0" lang="en-US" altLang="ko-KR" sz="2400" spc="-110">
                <a:solidFill>
                  <a:schemeClr val="tx1"/>
                </a:solidFill>
                <a:effectLst/>
                <a:latin typeface="+mn-ea"/>
              </a:rPr>
              <a:t>.</a:t>
            </a:r>
            <a:r>
              <a:rPr kumimoji="0" lang="en-US" altLang="ko-KR" sz="2400" spc="-10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ko-KR" altLang="en-US" sz="2400" spc="-150">
                <a:solidFill>
                  <a:schemeClr val="tx1"/>
                </a:solidFill>
                <a:effectLst/>
                <a:latin typeface="+mn-ea"/>
              </a:rPr>
              <a:t>로봇에 의해 실직자가 늘어나는 </a:t>
            </a:r>
            <a:r>
              <a:rPr kumimoji="0" lang="ko-KR" altLang="en-US" sz="2400" spc="-150" smtClean="0">
                <a:solidFill>
                  <a:schemeClr val="tx1"/>
                </a:solidFill>
                <a:effectLst/>
                <a:latin typeface="+mn-ea"/>
              </a:rPr>
              <a:t>현상은 </a:t>
            </a:r>
            <a:r>
              <a:rPr kumimoji="0" lang="ko-KR" altLang="en-US" sz="2400" spc="-150">
                <a:solidFill>
                  <a:schemeClr val="tx1"/>
                </a:solidFill>
                <a:effectLst/>
                <a:latin typeface="+mn-ea"/>
              </a:rPr>
              <a:t>더 이상 ‘예측’이 아닌 ‘현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실’이다</a:t>
            </a:r>
            <a:r>
              <a:rPr kumimoji="0" lang="en-US" altLang="ko-KR" sz="2400" spc="-12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청년과 중</a:t>
            </a:r>
            <a:r>
              <a:rPr kumimoji="0" lang="en-US" altLang="ko-KR" sz="2400" spc="-120">
                <a:solidFill>
                  <a:schemeClr val="tx1"/>
                </a:solidFill>
                <a:effectLst/>
                <a:latin typeface="+mn-ea"/>
              </a:rPr>
              <a:t>·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장년 세대의 일자리 경쟁이 치열한 이 시점에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‘로봇’</a:t>
            </a:r>
            <a:r>
              <a:rPr kumimoji="0" lang="ko-KR" altLang="en-US" sz="2400" spc="-120" smtClean="0">
                <a:solidFill>
                  <a:schemeClr val="tx1"/>
                </a:solidFill>
                <a:effectLst/>
                <a:latin typeface="+mn-ea"/>
              </a:rPr>
              <a:t>이라는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강력한 경쟁자가 등장한 것이다</a:t>
            </a:r>
            <a:r>
              <a:rPr kumimoji="0" lang="en-US" altLang="ko-KR" sz="2400" spc="-120">
                <a:solidFill>
                  <a:schemeClr val="tx1"/>
                </a:solidFill>
                <a:effectLst/>
                <a:latin typeface="+mn-ea"/>
              </a:rPr>
              <a:t>.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미래의 일자리</a:t>
            </a:r>
            <a:r>
              <a:rPr kumimoji="0" lang="en-US" altLang="ko-KR" sz="2400" spc="-120">
                <a:solidFill>
                  <a:schemeClr val="tx1"/>
                </a:solidFill>
                <a:effectLst/>
                <a:latin typeface="+mn-ea"/>
              </a:rPr>
              <a:t>, </a:t>
            </a:r>
            <a:r>
              <a:rPr kumimoji="0" lang="ko-KR" altLang="en-US" sz="2400" spc="-120">
                <a:solidFill>
                  <a:schemeClr val="tx1"/>
                </a:solidFill>
                <a:effectLst/>
                <a:latin typeface="+mn-ea"/>
              </a:rPr>
              <a:t>어</a:t>
            </a:r>
            <a:r>
              <a:rPr kumimoji="0" lang="ko-KR" altLang="en-US" sz="2400" spc="-100">
                <a:solidFill>
                  <a:schemeClr val="tx1"/>
                </a:solidFill>
                <a:effectLst/>
                <a:latin typeface="+mn-ea"/>
              </a:rPr>
              <a:t>떻게 준비해야 할까</a:t>
            </a:r>
            <a:r>
              <a:rPr kumimoji="0" lang="en-US" altLang="ko-KR" sz="2400" spc="-100">
                <a:solidFill>
                  <a:schemeClr val="tx1"/>
                </a:solidFill>
                <a:effectLst/>
                <a:latin typeface="+mn-ea"/>
              </a:rPr>
              <a:t>? </a:t>
            </a:r>
            <a:endParaRPr kumimoji="0" lang="ko-KR" altLang="en-US" sz="2400" spc="-100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323528" y="5733257"/>
            <a:ext cx="631817" cy="648071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/>
                <a:latin typeface="+mn-ea"/>
              </a:rPr>
              <a:t>?</a:t>
            </a:r>
            <a:endParaRPr lang="ko-KR" altLang="en-US" dirty="0">
              <a:effectLst/>
              <a:latin typeface="+mn-ea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1082556" y="5558366"/>
            <a:ext cx="7740000" cy="1080000"/>
          </a:xfrm>
          <a:prstGeom prst="round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000" b="1" spc="-110" smtClean="0">
                <a:solidFill>
                  <a:schemeClr val="tx1"/>
                </a:solidFill>
                <a:effectLst/>
                <a:latin typeface="+mn-ea"/>
              </a:rPr>
              <a:t>4</a:t>
            </a:r>
            <a:r>
              <a:rPr kumimoji="0" lang="ko-KR" altLang="en-US" sz="3000" b="1" spc="-110" smtClean="0">
                <a:solidFill>
                  <a:schemeClr val="tx1"/>
                </a:solidFill>
                <a:effectLst/>
                <a:latin typeface="+mn-ea"/>
              </a:rPr>
              <a:t>차 산업혁명으로 바뀔 일자리에는 어떤 것이 있는지 </a:t>
            </a:r>
            <a:r>
              <a:rPr kumimoji="0" lang="ko-KR" altLang="en-US" sz="3000" b="1" smtClean="0">
                <a:solidFill>
                  <a:schemeClr val="tx1"/>
                </a:solidFill>
                <a:effectLst/>
                <a:latin typeface="+mn-ea"/>
              </a:rPr>
              <a:t>생각해 </a:t>
            </a:r>
            <a:r>
              <a:rPr kumimoji="0" lang="ko-KR" altLang="en-US" sz="3000" b="1" dirty="0">
                <a:solidFill>
                  <a:schemeClr val="tx1"/>
                </a:solidFill>
                <a:effectLst/>
                <a:latin typeface="+mn-ea"/>
              </a:rPr>
              <a:t>보자</a:t>
            </a:r>
            <a:r>
              <a:rPr kumimoji="0" lang="en-US" altLang="ko-KR" sz="3000" b="1" dirty="0">
                <a:solidFill>
                  <a:schemeClr val="tx1"/>
                </a:solidFill>
                <a:effectLst/>
                <a:latin typeface="+mn-ea"/>
              </a:rPr>
              <a:t>.</a:t>
            </a:r>
            <a:endParaRPr kumimoji="0" lang="ko-KR" altLang="en-US" sz="3000" b="1" dirty="0">
              <a:solidFill>
                <a:schemeClr val="tx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323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7848872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지능과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정보가 융복합된 새로운 방식의 디지털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혁명 위에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구축</a:t>
            </a:r>
            <a:endParaRPr kumimoji="0" lang="en-US" altLang="ko-KR" sz="3000" spc="-1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대표 기술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기술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측면에서 로봇공학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나노 기술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모바일 인터넷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강력해진 센서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인공지능</a:t>
            </a:r>
            <a:r>
              <a:rPr kumimoji="0" lang="en-US" altLang="ko-KR" sz="3000" spc="-9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90">
                <a:effectLst/>
                <a:latin typeface="맑은 고딕" pitchFamily="50" charset="-127"/>
                <a:ea typeface="맑은 고딕" pitchFamily="50" charset="-127"/>
              </a:rPr>
              <a:t>생명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공학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등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1" name="그룹 23"/>
          <p:cNvGrpSpPr/>
          <p:nvPr/>
        </p:nvGrpSpPr>
        <p:grpSpPr>
          <a:xfrm>
            <a:off x="683568" y="1700808"/>
            <a:ext cx="2717936" cy="553998"/>
            <a:chOff x="755388" y="1700808"/>
            <a:chExt cx="2717936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46574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차 산업혁명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3187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11" name="그룹 23"/>
          <p:cNvGrpSpPr/>
          <p:nvPr/>
        </p:nvGrpSpPr>
        <p:grpSpPr>
          <a:xfrm>
            <a:off x="683568" y="1700808"/>
            <a:ext cx="2717936" cy="553998"/>
            <a:chOff x="755388" y="1700808"/>
            <a:chExt cx="2717936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246574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차 산업혁명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6" name="직사각형 20"/>
          <p:cNvSpPr>
            <a:spLocks noChangeArrowheads="1"/>
          </p:cNvSpPr>
          <p:nvPr/>
        </p:nvSpPr>
        <p:spPr bwMode="auto">
          <a:xfrm>
            <a:off x="3121729" y="6269250"/>
            <a:ext cx="29033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mtClean="0">
                <a:effectLst/>
                <a:latin typeface="+mn-ea"/>
                <a:ea typeface="+mn-ea"/>
              </a:rPr>
              <a:t>4</a:t>
            </a:r>
            <a:r>
              <a:rPr lang="ko-KR" altLang="en-US" sz="2000" smtClean="0">
                <a:effectLst/>
                <a:latin typeface="+mn-ea"/>
                <a:ea typeface="+mn-ea"/>
              </a:rPr>
              <a:t>차 산업혁명의 도래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77" y="2453934"/>
            <a:ext cx="8460000" cy="3783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74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409919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산업혁명의 개념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11560" y="2253182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2012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년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독일은 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사물 인터넷을 기술 제조업에 적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용한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제조업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전략을 ‘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인더스트리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4.0(Industry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4.0)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이라 명명하고 국가 전략으로 채택하기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시작</a:t>
            </a:r>
            <a:endParaRPr kumimoji="0" lang="en-US" altLang="ko-KR" sz="3000" spc="-12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산업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현장에 있는 센서와 기기들을 연결하고 지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능을 부여해 제조업의 생산성을 향상시키는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계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획을 구상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733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409919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산업혁명의 개념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913325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2017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년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9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월에 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차 산업혁명에 대응하기 위한 국가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정책 방향을 설정하고 이행을 촉진하는 역할을 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게 될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『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대통령 직속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차산업혁명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위원회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』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출범</a:t>
            </a:r>
            <a:endParaRPr kumimoji="0" lang="en-US" altLang="ko-KR" sz="3000" spc="-15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인공지능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빅데이터 등 디지털 기술로 촉발되는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초연결 기반의 지능화 혁명’이라고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정의</a:t>
            </a:r>
            <a:endParaRPr kumimoji="0" lang="en-US" altLang="ko-KR" sz="3000" spc="-150" smtClean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3" name="그룹 23"/>
          <p:cNvGrpSpPr/>
          <p:nvPr/>
        </p:nvGrpSpPr>
        <p:grpSpPr>
          <a:xfrm>
            <a:off x="683568" y="2268161"/>
            <a:ext cx="1975745" cy="553998"/>
            <a:chOff x="755388" y="1700808"/>
            <a:chExt cx="1975745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우리나라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401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27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2656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4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차 산업혁명이란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467544" y="1694744"/>
            <a:ext cx="4099199" cy="5539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ko-KR" sz="3000" b="1" i="0" u="none" strike="noStrike" kern="1200" cap="none" spc="-150" normalizeH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(1</a:t>
            </a:r>
            <a:r>
              <a:rPr kumimoji="0" lang="en-US" altLang="ko-KR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) 4</a:t>
            </a:r>
            <a:r>
              <a:rPr kumimoji="0" lang="ko-KR" altLang="en-US" sz="3000" b="1" i="0" u="none" strike="noStrike" kern="1200" cap="none" spc="-150" normalizeH="0" noProof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함초롬바탕" panose="02030604000101010101" pitchFamily="18" charset="-127"/>
              </a:rPr>
              <a:t>차 산업혁명의 개념</a:t>
            </a:r>
            <a:endParaRPr kumimoji="0" lang="ko-KR" altLang="en-US" sz="3000" b="1" i="0" u="none" strike="noStrike" kern="1200" cap="none" spc="-150" normalizeH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함초롬바탕" panose="02030604000101010101" pitchFamily="18" charset="-127"/>
            </a:endParaRPr>
          </a:p>
        </p:txBody>
      </p:sp>
      <p:sp>
        <p:nvSpPr>
          <p:cNvPr id="14" name="직사각형 20"/>
          <p:cNvSpPr>
            <a:spLocks noChangeArrowheads="1"/>
          </p:cNvSpPr>
          <p:nvPr/>
        </p:nvSpPr>
        <p:spPr bwMode="auto">
          <a:xfrm>
            <a:off x="4079356" y="6341258"/>
            <a:ext cx="3506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</a:t>
            </a:r>
            <a:r>
              <a:rPr lang="en-US" altLang="ko-KR" sz="2000" smtClean="0">
                <a:effectLst/>
                <a:latin typeface="+mn-ea"/>
                <a:ea typeface="+mn-ea"/>
              </a:rPr>
              <a:t>4</a:t>
            </a:r>
            <a:r>
              <a:rPr lang="ko-KR" altLang="en-US" sz="2000" smtClean="0">
                <a:effectLst/>
                <a:latin typeface="+mn-ea"/>
                <a:ea typeface="+mn-ea"/>
              </a:rPr>
              <a:t>차 산업혁명의 적용 분야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525561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01 4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차 산업혁명의 </a:t>
            </a:r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이해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400" y="1782827"/>
            <a:ext cx="4680000" cy="452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24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7323</TotalTime>
  <Words>1938</Words>
  <Application>Microsoft Office PowerPoint</Application>
  <PresentationFormat>화면 슬라이드 쇼(4:3)</PresentationFormat>
  <Paragraphs>287</Paragraphs>
  <Slides>36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37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726</cp:revision>
  <dcterms:created xsi:type="dcterms:W3CDTF">2010-03-30T01:48:18Z</dcterms:created>
  <dcterms:modified xsi:type="dcterms:W3CDTF">2022-03-03T05:04:08Z</dcterms:modified>
</cp:coreProperties>
</file>